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66" r:id="rId2"/>
    <p:sldId id="268"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108" d="100"/>
          <a:sy n="108" d="100"/>
        </p:scale>
        <p:origin x="17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1958724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321042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1175215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1626108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8" name="Footer Placeholder 7"/>
          <p:cNvSpPr>
            <a:spLocks noGrp="1"/>
          </p:cNvSpPr>
          <p:nvPr>
            <p:ph type="ftr" sz="quarter" idx="11"/>
          </p:nvPr>
        </p:nvSpPr>
        <p:spPr/>
        <p:txBody>
          <a:bodyPr/>
          <a:lstStyle/>
          <a:p>
            <a:endParaRPr lang="es-E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239792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4" name="Footer Placeholder 3"/>
          <p:cNvSpPr>
            <a:spLocks noGrp="1"/>
          </p:cNvSpPr>
          <p:nvPr>
            <p:ph type="ftr" sz="quarter" idx="11"/>
          </p:nvPr>
        </p:nvSpPr>
        <p:spPr/>
        <p:txBody>
          <a:bodyPr/>
          <a:lstStyle/>
          <a:p>
            <a:endParaRPr lang="es-E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128940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3461964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232399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96017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3002257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32FADFE-3B8F-471C-ABF0-DBC7717ECBBC}" type="slidenum">
              <a:rPr lang="es-ES" smtClean="0"/>
              <a:pPr/>
              <a:t>‹#›</a:t>
            </a:fld>
            <a:endParaRPr lang="es-E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53495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3780483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32FADFE-3B8F-471C-ABF0-DBC7717ECBBC}" type="slidenum">
              <a:rPr lang="es-ES" smtClean="0"/>
              <a:pPr/>
              <a:t>‹#›</a:t>
            </a:fld>
            <a:endParaRPr lang="es-E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6142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234722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2155772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pPr/>
              <a:t>01/09/2021</a:t>
            </a:fld>
            <a:endParaRPr lang="es-ES"/>
          </a:p>
        </p:txBody>
      </p:sp>
      <p:sp>
        <p:nvSpPr>
          <p:cNvPr id="5" name="Footer Placeholder 4"/>
          <p:cNvSpPr>
            <a:spLocks noGrp="1"/>
          </p:cNvSpPr>
          <p:nvPr>
            <p:ph type="ftr" sz="quarter" idx="11"/>
          </p:nvPr>
        </p:nvSpPr>
        <p:spPr/>
        <p:txBody>
          <a:bodyPr/>
          <a:lstStyle/>
          <a:p>
            <a:endParaRPr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2395174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A847CFC-816F-41D0-AAC0-9BF4FEBC753E}" type="datetimeFigureOut">
              <a:rPr lang="es-ES" smtClean="0"/>
              <a:pPr/>
              <a:t>01/09/2021</a:t>
            </a:fld>
            <a:endParaRPr lang="es-E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132FADFE-3B8F-471C-ABF0-DBC7717ECBBC}" type="slidenum">
              <a:rPr lang="es-ES" smtClean="0"/>
              <a:pPr/>
              <a:t>‹#›</a:t>
            </a:fld>
            <a:endParaRPr lang="es-ES"/>
          </a:p>
        </p:txBody>
      </p:sp>
    </p:spTree>
    <p:extLst>
      <p:ext uri="{BB962C8B-B14F-4D97-AF65-F5344CB8AC3E}">
        <p14:creationId xmlns:p14="http://schemas.microsoft.com/office/powerpoint/2010/main" val="331937101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kk.wikipedia.org/wiki/%D2%92%D0%B0%D0%BB%D1%8B%D0%BC" TargetMode="External"/><Relationship Id="rId13" Type="http://schemas.openxmlformats.org/officeDocument/2006/relationships/hyperlink" Target="https://kk.wikipedia.org/wiki/%D0%92%D0%B0%D0%B9%D0%BE%D0%BC%D0%B8%D0%BD%D0%B3" TargetMode="External"/><Relationship Id="rId3" Type="http://schemas.openxmlformats.org/officeDocument/2006/relationships/hyperlink" Target="https://kk.wikipedia.org/wiki/14_%D2%9B%D0%B0%D0%B7%D0%B0%D0%BD" TargetMode="External"/><Relationship Id="rId7" Type="http://schemas.openxmlformats.org/officeDocument/2006/relationships/hyperlink" Target="https://kk.wikipedia.org/wiki/%D0%90%D2%9A%D0%A8" TargetMode="External"/><Relationship Id="rId12" Type="http://schemas.openxmlformats.org/officeDocument/2006/relationships/hyperlink" Target="https://kk.wikipedia.org/wiki/%D0%98%D0%BD%D0%BD%D0%BE%D0%B2%D0%B0%D1%86%D0%B8%D1%8F" TargetMode="External"/><Relationship Id="rId2" Type="http://schemas.openxmlformats.org/officeDocument/2006/relationships/hyperlink" Target="https://kk.wikipedia.org/wiki/%D0%90%D2%93%D1%8B%D0%BB%D1%88%D1%8B%D0%BD_%D1%82%D1%96%D0%BB%D1%96" TargetMode="External"/><Relationship Id="rId1" Type="http://schemas.openxmlformats.org/officeDocument/2006/relationships/slideLayout" Target="../slideLayouts/slideLayout2.xml"/><Relationship Id="rId6" Type="http://schemas.openxmlformats.org/officeDocument/2006/relationships/hyperlink" Target="https://kk.wikipedia.org/wiki/1993" TargetMode="External"/><Relationship Id="rId11" Type="http://schemas.openxmlformats.org/officeDocument/2006/relationships/hyperlink" Target="https://kk.wikipedia.org/wiki/%D0%96%D0%B0%D0%BF%D0%BE%D0%BD%D0%B8%D1%8F" TargetMode="External"/><Relationship Id="rId5" Type="http://schemas.openxmlformats.org/officeDocument/2006/relationships/hyperlink" Target="https://kk.wikipedia.org/wiki/20_%D0%B6%D0%B5%D0%BB%D1%82%D0%BE%D2%9B%D1%81%D0%B0%D0%BD" TargetMode="External"/><Relationship Id="rId15" Type="http://schemas.openxmlformats.org/officeDocument/2006/relationships/hyperlink" Target="https://kk.wikipedia.org/w/index.php?title=%D0%90%D0%BC%D0%B5%D1%80%D0%B8%D0%BA%D0%B0%D0%BB%D1%8B%D2%9B_%D1%81%D0%B0%D0%BF%D0%B0_%D0%B1%D0%B0%D2%9B%D1%8B%D0%BB%D0%B0%D1%83_%D2%9B%D0%BE%D2%93%D0%B0%D0%BC%D1%8B&amp;action=edit&amp;redlink=1" TargetMode="External"/><Relationship Id="rId10" Type="http://schemas.openxmlformats.org/officeDocument/2006/relationships/hyperlink" Target="https://kk.wikipedia.org/w/index.php?title=%D2%B0%D2%9B%D1%8B%D0%BF%D1%82%D1%8B_%D3%A9%D0%BD%D0%B4%D1%96%D1%80%D1%96%D1%81&amp;action=edit&amp;redlink=1" TargetMode="External"/><Relationship Id="rId4" Type="http://schemas.openxmlformats.org/officeDocument/2006/relationships/hyperlink" Target="https://kk.wikipedia.org/wiki/1900" TargetMode="External"/><Relationship Id="rId9" Type="http://schemas.openxmlformats.org/officeDocument/2006/relationships/hyperlink" Target="https://kk.wikipedia.org/w/index.php?title=%D0%A1%D1%82%D0%B0%D1%82%D0%B8%D1%81%D1%82%D0%B8%D0%BA&amp;action=edit&amp;redlink=1" TargetMode="External"/><Relationship Id="rId14" Type="http://schemas.openxmlformats.org/officeDocument/2006/relationships/hyperlink" Target="https://kk.wikipedia.org/w/index.php?title=%D0%99%D0%B5%D0%BB%D1%8C_%D1%83%D0%BD%D0%B8%D0%B2%D0%B5%D1%80%D1%81%D0%B8%D1%82%D0%B5%D1%82&amp;action=edit&amp;redlink=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kk.wikipedia.org/w/index.php?title=%D0%9C%D0%B0%D2%9B%D1%81%D0%B0%D1%82%D1%82%D0%B0%D1%80%D0%BC%D0%B5%D0%BD_%D0%B1%D0%B0%D1%81%D2%9B%D0%B0%D1%80%D1%83&amp;action=edit&amp;redlink=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Autofit/>
          </a:bodyPr>
          <a:lstStyle/>
          <a:p>
            <a:r>
              <a:rPr lang="kk-KZ" sz="1800" b="1" dirty="0">
                <a:latin typeface="Times New Roman" pitchFamily="18" charset="0"/>
                <a:cs typeface="Times New Roman" pitchFamily="18" charset="0"/>
              </a:rPr>
              <a:t>Сапа - </a:t>
            </a:r>
            <a:r>
              <a:rPr lang="kk-KZ" sz="1800" dirty="0">
                <a:latin typeface="Times New Roman" pitchFamily="18" charset="0"/>
                <a:cs typeface="Times New Roman" pitchFamily="18" charset="0"/>
              </a:rPr>
              <a:t>бұл өнімнің тұтынушылықты ойдағыдай қамтамасыз ететін</a:t>
            </a:r>
          </a:p>
          <a:p>
            <a:r>
              <a:rPr lang="kk-KZ" sz="1800" dirty="0">
                <a:latin typeface="Times New Roman" pitchFamily="18" charset="0"/>
                <a:cs typeface="Times New Roman" pitchFamily="18" charset="0"/>
              </a:rPr>
              <a:t>қасиеттер жиынтығы. Сапа дегеніміз-өзіндік сипатамасы жиынтығымен</a:t>
            </a:r>
          </a:p>
          <a:p>
            <a:r>
              <a:rPr lang="kk-KZ" sz="1800" dirty="0">
                <a:latin typeface="Times New Roman" pitchFamily="18" charset="0"/>
                <a:cs typeface="Times New Roman" pitchFamily="18" charset="0"/>
              </a:rPr>
              <a:t>тұтынушының талабын орындау және ИСО халықаралық стандартындағы</a:t>
            </a:r>
          </a:p>
          <a:p>
            <a:r>
              <a:rPr lang="kk-KZ" sz="1800" dirty="0">
                <a:latin typeface="Times New Roman" pitchFamily="18" charset="0"/>
                <a:cs typeface="Times New Roman" pitchFamily="18" charset="0"/>
              </a:rPr>
              <a:t>мағына бойынша, жиынтық сипаттамасы болып белгіленеді. </a:t>
            </a:r>
          </a:p>
          <a:p>
            <a:r>
              <a:rPr lang="kk-KZ" sz="1800" dirty="0">
                <a:latin typeface="Times New Roman" pitchFamily="18" charset="0"/>
                <a:cs typeface="Times New Roman" pitchFamily="18" charset="0"/>
              </a:rPr>
              <a:t>Жалпы сапа-сәйкес сипаттамалардың қосындысының тұтынушы талаптарына сай келу дәрежесі.</a:t>
            </a:r>
          </a:p>
          <a:p>
            <a:r>
              <a:rPr lang="kk-KZ" sz="1800" dirty="0">
                <a:latin typeface="Times New Roman" pitchFamily="18" charset="0"/>
                <a:cs typeface="Times New Roman" pitchFamily="18" charset="0"/>
              </a:rPr>
              <a:t>Өнім сапалығы оның жобалануы мен өндіріліп, пайдалануға</a:t>
            </a:r>
          </a:p>
          <a:p>
            <a:r>
              <a:rPr lang="kk-KZ" sz="1800" dirty="0">
                <a:latin typeface="Times New Roman" pitchFamily="18" charset="0"/>
                <a:cs typeface="Times New Roman" pitchFamily="18" charset="0"/>
              </a:rPr>
              <a:t>тұрақтылығы нәтижесінде қалыптасады. Өнімнің сапа деңгейі шикізат пен</a:t>
            </a:r>
          </a:p>
          <a:p>
            <a:r>
              <a:rPr lang="ru-RU" sz="1800" dirty="0">
                <a:latin typeface="Times New Roman" pitchFamily="18" charset="0"/>
                <a:cs typeface="Times New Roman" pitchFamily="18" charset="0"/>
              </a:rPr>
              <a:t>материал сапалығынан, жұмысшылардың топталуы мен</a:t>
            </a:r>
          </a:p>
          <a:p>
            <a:r>
              <a:rPr lang="kk-KZ" sz="1800" dirty="0">
                <a:latin typeface="Times New Roman" pitchFamily="18" charset="0"/>
                <a:cs typeface="Times New Roman" pitchFamily="18" charset="0"/>
              </a:rPr>
              <a:t>мамандандырылғанынан, олардың еңбегінің техникалық</a:t>
            </a:r>
          </a:p>
          <a:p>
            <a:r>
              <a:rPr lang="kk-KZ" sz="1800" dirty="0">
                <a:latin typeface="Times New Roman" pitchFamily="18" charset="0"/>
                <a:cs typeface="Times New Roman" pitchFamily="18" charset="0"/>
              </a:rPr>
              <a:t>жабдықталғандығынан, өлшем тиімділігінен тұрады. Сондықтан өнім</a:t>
            </a:r>
          </a:p>
          <a:p>
            <a:r>
              <a:rPr lang="kk-KZ" sz="1800" dirty="0">
                <a:latin typeface="Times New Roman" pitchFamily="18" charset="0"/>
                <a:cs typeface="Times New Roman" pitchFamily="18" charset="0"/>
              </a:rPr>
              <a:t>сапасын үнемі басқару керек.</a:t>
            </a:r>
          </a:p>
          <a:p>
            <a:r>
              <a:rPr lang="kk-KZ" sz="1800" b="1" dirty="0">
                <a:latin typeface="Times New Roman" pitchFamily="18" charset="0"/>
                <a:cs typeface="Times New Roman" pitchFamily="18" charset="0"/>
              </a:rPr>
              <a:t>Өнім сапасы </a:t>
            </a:r>
            <a:r>
              <a:rPr lang="kk-KZ" sz="1800" dirty="0">
                <a:latin typeface="Times New Roman" pitchFamily="18" charset="0"/>
                <a:cs typeface="Times New Roman" pitchFamily="18" charset="0"/>
              </a:rPr>
              <a:t>дегеніміз-өнімнің қолдану міндетіне байланысты</a:t>
            </a:r>
          </a:p>
          <a:p>
            <a:r>
              <a:rPr lang="kk-KZ" sz="1800" dirty="0">
                <a:latin typeface="Times New Roman" pitchFamily="18" charset="0"/>
                <a:cs typeface="Times New Roman" pitchFamily="18" charset="0"/>
              </a:rPr>
              <a:t>жарамдылығын белгілі қасиеттермен және көрсеткіштер арқылы анықтау.</a:t>
            </a:r>
            <a:endParaRPr lang="es-ES" sz="1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ES"/>
          </a:p>
        </p:txBody>
      </p:sp>
      <p:sp>
        <p:nvSpPr>
          <p:cNvPr id="5" name="4 Marcador de contenido"/>
          <p:cNvSpPr>
            <a:spLocks noGrp="1"/>
          </p:cNvSpPr>
          <p:nvPr>
            <p:ph idx="1"/>
          </p:nvPr>
        </p:nvSpPr>
        <p:spPr/>
        <p:txBody>
          <a:bodyPr>
            <a:normAutofit fontScale="85000" lnSpcReduction="10000"/>
          </a:bodyPr>
          <a:lstStyle/>
          <a:p>
            <a:pPr algn="just"/>
            <a:r>
              <a:rPr lang="kk-KZ" sz="2400" b="1" dirty="0">
                <a:latin typeface="Times New Roman" pitchFamily="18" charset="0"/>
                <a:cs typeface="Times New Roman" pitchFamily="18" charset="0"/>
              </a:rPr>
              <a:t>Сапа менеджменті жүйесі (СМЖ) </a:t>
            </a:r>
            <a:r>
              <a:rPr lang="kk-KZ" sz="2400" dirty="0">
                <a:latin typeface="Times New Roman" pitchFamily="18" charset="0"/>
                <a:cs typeface="Times New Roman" pitchFamily="18" charset="0"/>
              </a:rPr>
              <a:t>– бұл мекемеде сапа саласындағы мақсаттар мен саясатты қалыптастыру және сол мақсаттарға жету үшін жасалған жүйе. СМЖ басқа жүйе секілді өзінің міндетімен, құрылымымен, элементтер құрамымен және өзара байланысымен сипатталады. </a:t>
            </a:r>
            <a:endParaRPr lang="es-ES" sz="2400" dirty="0">
              <a:latin typeface="Times New Roman" pitchFamily="18" charset="0"/>
              <a:cs typeface="Times New Roman" pitchFamily="18" charset="0"/>
            </a:endParaRPr>
          </a:p>
          <a:p>
            <a:pPr algn="just"/>
            <a:r>
              <a:rPr lang="kk-KZ" sz="2400" dirty="0">
                <a:latin typeface="Times New Roman" pitchFamily="18" charset="0"/>
                <a:cs typeface="Times New Roman" pitchFamily="18" charset="0"/>
              </a:rPr>
              <a:t>Сапа саласындағы саясат – жүйенің негізгі құжаты. </a:t>
            </a:r>
            <a:endParaRPr lang="es-ES" sz="2400" dirty="0">
              <a:latin typeface="Times New Roman" pitchFamily="18" charset="0"/>
              <a:cs typeface="Times New Roman" pitchFamily="18" charset="0"/>
            </a:endParaRPr>
          </a:p>
          <a:p>
            <a:pPr algn="just"/>
            <a:r>
              <a:rPr lang="kk-KZ" sz="2400" dirty="0">
                <a:latin typeface="Times New Roman" pitchFamily="18" charset="0"/>
                <a:cs typeface="Times New Roman" pitchFamily="18" charset="0"/>
              </a:rPr>
              <a:t>Ол СМЖ-ның қалыптасуын және қызметінің мақсатын, сонымен қатар қойылған мақсаттарға жету бойынша жоғары басшылықтың міндеттерін белгілейді </a:t>
            </a:r>
            <a:endParaRPr lang="es-E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25000" lnSpcReduction="20000"/>
          </a:bodyPr>
          <a:lstStyle/>
          <a:p>
            <a:pPr algn="just"/>
            <a:r>
              <a:rPr lang="kk-KZ" sz="4400" b="1" dirty="0">
                <a:latin typeface="Times New Roman" pitchFamily="18" charset="0"/>
                <a:cs typeface="Times New Roman" pitchFamily="18" charset="0"/>
              </a:rPr>
              <a:t>СМЖ келесі элементтерден тұрады: ұйым, процестер, құжаттар, ресурстар </a:t>
            </a:r>
            <a:endParaRPr lang="es-ES" sz="4400" b="1" dirty="0">
              <a:latin typeface="Times New Roman" pitchFamily="18" charset="0"/>
              <a:cs typeface="Times New Roman" pitchFamily="18" charset="0"/>
            </a:endParaRPr>
          </a:p>
          <a:p>
            <a:pPr algn="just"/>
            <a:endParaRPr lang="es-ES" sz="4400" dirty="0">
              <a:latin typeface="Times New Roman" pitchFamily="18" charset="0"/>
              <a:cs typeface="Times New Roman" pitchFamily="18" charset="0"/>
            </a:endParaRPr>
          </a:p>
          <a:p>
            <a:pPr algn="just"/>
            <a:r>
              <a:rPr lang="kk-KZ" sz="4400" b="1" dirty="0">
                <a:latin typeface="Times New Roman" pitchFamily="18" charset="0"/>
                <a:cs typeface="Times New Roman" pitchFamily="18" charset="0"/>
              </a:rPr>
              <a:t>ИСО анықтамаларына сәйкес ұйым – </a:t>
            </a:r>
            <a:r>
              <a:rPr lang="kk-KZ" sz="4400" dirty="0">
                <a:latin typeface="Times New Roman" pitchFamily="18" charset="0"/>
                <a:cs typeface="Times New Roman" pitchFamily="18" charset="0"/>
              </a:rPr>
              <a:t>жауапкершілігі, өкілеттілігі және өзара қарым-қатынас бөліп таратылған қажетті құралдар мен қызметкерлер тобы. </a:t>
            </a:r>
            <a:endParaRPr lang="es-ES" sz="4400" dirty="0">
              <a:latin typeface="Times New Roman" pitchFamily="18" charset="0"/>
              <a:cs typeface="Times New Roman" pitchFamily="18" charset="0"/>
            </a:endParaRPr>
          </a:p>
          <a:p>
            <a:pPr algn="just"/>
            <a:r>
              <a:rPr lang="kk-KZ" sz="4400" b="1" dirty="0">
                <a:latin typeface="Times New Roman" pitchFamily="18" charset="0"/>
                <a:cs typeface="Times New Roman" pitchFamily="18" charset="0"/>
              </a:rPr>
              <a:t>Процесс </a:t>
            </a:r>
            <a:r>
              <a:rPr lang="kk-KZ" sz="4400" dirty="0">
                <a:latin typeface="Times New Roman" pitchFamily="18" charset="0"/>
                <a:cs typeface="Times New Roman" pitchFamily="18" charset="0"/>
              </a:rPr>
              <a:t>– «кірісті» «шығысқа» айналдыратын, қызметтің өзара байланысқан және өзара әрекеттесетін элементтер жиынтығы. Сонымен қатар процестің «кірісі» әдетте басқа процестің «шығысы» болып табылады. СМЖ-да процедура ұғымының мағынасы маңызды. </a:t>
            </a:r>
            <a:endParaRPr lang="es-ES" sz="4400" dirty="0">
              <a:latin typeface="Times New Roman" pitchFamily="18" charset="0"/>
              <a:cs typeface="Times New Roman" pitchFamily="18" charset="0"/>
            </a:endParaRPr>
          </a:p>
          <a:p>
            <a:pPr algn="just"/>
            <a:r>
              <a:rPr lang="kk-KZ" sz="4400" b="1" dirty="0">
                <a:latin typeface="Times New Roman" pitchFamily="18" charset="0"/>
                <a:cs typeface="Times New Roman" pitchFamily="18" charset="0"/>
              </a:rPr>
              <a:t>Процедура</a:t>
            </a:r>
            <a:r>
              <a:rPr lang="kk-KZ" sz="4400" dirty="0">
                <a:latin typeface="Times New Roman" pitchFamily="18" charset="0"/>
                <a:cs typeface="Times New Roman" pitchFamily="18" charset="0"/>
              </a:rPr>
              <a:t> – қызмет немесе процесті іске асырудың белгіленген амалы. Сөйтіп, процедура деп, бір жағынан, процесті (немесе процестердің жиынтығы), ал, екінші жағынан, процесті орындаудың дұрыс амалын қалыптастыруын айтады. </a:t>
            </a:r>
            <a:endParaRPr lang="es-ES" sz="4400" dirty="0">
              <a:latin typeface="Times New Roman" pitchFamily="18" charset="0"/>
              <a:cs typeface="Times New Roman" pitchFamily="18" charset="0"/>
            </a:endParaRPr>
          </a:p>
          <a:p>
            <a:pPr algn="just"/>
            <a:r>
              <a:rPr lang="kk-KZ" sz="4400" b="1" dirty="0">
                <a:latin typeface="Times New Roman" pitchFamily="18" charset="0"/>
                <a:cs typeface="Times New Roman" pitchFamily="18" charset="0"/>
              </a:rPr>
              <a:t>Құжат</a:t>
            </a:r>
            <a:r>
              <a:rPr lang="kk-KZ" sz="4400" dirty="0">
                <a:latin typeface="Times New Roman" pitchFamily="18" charset="0"/>
                <a:cs typeface="Times New Roman" pitchFamily="18" charset="0"/>
              </a:rPr>
              <a:t> – тиісті тасымалдаушыда орналастырылған ақпарат (маңызды деректер). </a:t>
            </a:r>
            <a:endParaRPr lang="es-ES" sz="4400" dirty="0">
              <a:latin typeface="Times New Roman" pitchFamily="18" charset="0"/>
              <a:cs typeface="Times New Roman" pitchFamily="18" charset="0"/>
            </a:endParaRPr>
          </a:p>
          <a:p>
            <a:pPr algn="just"/>
            <a:r>
              <a:rPr lang="kk-KZ" sz="4400" b="1" dirty="0">
                <a:latin typeface="Times New Roman" pitchFamily="18" charset="0"/>
                <a:cs typeface="Times New Roman" pitchFamily="18" charset="0"/>
              </a:rPr>
              <a:t>СМЖ-ның ресурстары </a:t>
            </a:r>
            <a:r>
              <a:rPr lang="kk-KZ" sz="4400" dirty="0">
                <a:latin typeface="Times New Roman" pitchFamily="18" charset="0"/>
                <a:cs typeface="Times New Roman" pitchFamily="18" charset="0"/>
              </a:rPr>
              <a:t>– сапа менеджментін қамтамасыз ететін ресурс (адами,уақытша, материалдық және т.б.).</a:t>
            </a:r>
            <a:endParaRPr lang="es-ES" sz="4400" dirty="0">
              <a:latin typeface="Times New Roman" pitchFamily="18" charset="0"/>
              <a:cs typeface="Times New Roman" pitchFamily="18" charset="0"/>
            </a:endParaRPr>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62500" lnSpcReduction="20000"/>
          </a:bodyPr>
          <a:lstStyle/>
          <a:p>
            <a:r>
              <a:rPr lang="kk-KZ" sz="3100" b="1" dirty="0">
                <a:latin typeface="Times New Roman" pitchFamily="18" charset="0"/>
                <a:cs typeface="Times New Roman" pitchFamily="18" charset="0"/>
              </a:rPr>
              <a:t>Ұйымда СМЖ-ны әзірлеу үшін не қажет? </a:t>
            </a:r>
            <a:endParaRPr lang="es-ES" sz="3100" b="1"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қызметтің негізгі процестерін сәйкестендіру;</a:t>
            </a:r>
            <a:endParaRPr lang="es-ES" sz="3100"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процестердің өзара әрекеттесуін және ретін белгілеу;</a:t>
            </a:r>
            <a:endParaRPr lang="es-ES" sz="3100"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жұмыс және процестерді бақылау тиімділігін қамтамасыз ету үшін қажетті әдістер мен критерийлерді анықтау;</a:t>
            </a:r>
            <a:endParaRPr lang="es-ES" sz="3100"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процестерді бақылау және жұмысты жүргізу үшін қажетті ақпаратпен және ресурстармен қамтамасыз ету;</a:t>
            </a:r>
            <a:endParaRPr lang="es-ES" sz="3100"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процесті бақылау, өлшеу және анализ жасау;</a:t>
            </a:r>
            <a:endParaRPr lang="es-ES" sz="3100" dirty="0">
              <a:latin typeface="Times New Roman" pitchFamily="18" charset="0"/>
              <a:cs typeface="Times New Roman" pitchFamily="18" charset="0"/>
            </a:endParaRPr>
          </a:p>
          <a:p>
            <a:pPr lvl="0"/>
            <a:r>
              <a:rPr lang="ru-RU" sz="3100" dirty="0">
                <a:latin typeface="Times New Roman" pitchFamily="18" charset="0"/>
                <a:cs typeface="Times New Roman" pitchFamily="18" charset="0"/>
              </a:rPr>
              <a:t>жоспарланған нәтижелерге қол жеткізу және процестерді үнемі жақсарту үшін қажетті шараларды қабылдау.</a:t>
            </a:r>
            <a:endParaRPr lang="es-ES" sz="3100" dirty="0">
              <a:latin typeface="Times New Roman" pitchFamily="18" charset="0"/>
              <a:cs typeface="Times New Roman" pitchFamily="18" charset="0"/>
            </a:endParaRPr>
          </a:p>
          <a:p>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kk-KZ" sz="2700" dirty="0"/>
              <a:t>Стандарттың жаңа нұсқасында (ИСО 9000:2000) кәсіпорынның сапаны басқару жүйесінің талаптары түрінде сапа менеджментінің сегіз негізгі принциптері қабылданған. </a:t>
            </a:r>
            <a:br>
              <a:rPr lang="es-ES" dirty="0"/>
            </a:br>
            <a:br>
              <a:rPr lang="ru-RU" dirty="0"/>
            </a:br>
            <a:endParaRPr lang="es-ES" dirty="0"/>
          </a:p>
        </p:txBody>
      </p:sp>
      <p:sp>
        <p:nvSpPr>
          <p:cNvPr id="3" name="2 Marcador de contenido"/>
          <p:cNvSpPr>
            <a:spLocks noGrp="1"/>
          </p:cNvSpPr>
          <p:nvPr>
            <p:ph idx="1"/>
          </p:nvPr>
        </p:nvSpPr>
        <p:spPr/>
        <p:txBody>
          <a:bodyPr>
            <a:normAutofit fontScale="25000" lnSpcReduction="20000"/>
          </a:bodyPr>
          <a:lstStyle/>
          <a:p>
            <a:r>
              <a:rPr lang="kk-KZ" sz="3800" dirty="0"/>
              <a:t>1 принцип. Тапсырыс берушіге  «фокус». Ұйым тапсырыс беругілерге тәуелді және сол себепті ағымдағы және болашақтағы тапсырыс берушінің қажеттілігін түсінуі, тапсырыс берушінің сенімін артуға ұмтылуы тиіс.</a:t>
            </a:r>
            <a:endParaRPr lang="es-ES" sz="3800" dirty="0"/>
          </a:p>
          <a:p>
            <a:r>
              <a:rPr lang="kk-KZ" sz="3800" dirty="0"/>
              <a:t> 2 принцип. Басшылық (лидерлік). Басшылар ұйымның мақсаты мен стратегиясын орнатады; олар жұмысшылардың кәсіптік қызметінің кеңістігін, ортасын құрып, ұстайды, бұл қызметкерге масқатқа жетуге қатысуына мүмкіндік береді. </a:t>
            </a:r>
            <a:endParaRPr lang="es-ES" sz="3800" dirty="0"/>
          </a:p>
          <a:p>
            <a:r>
              <a:rPr lang="kk-KZ" sz="3800" dirty="0"/>
              <a:t>3 принцип. Қызметкердің қатысуы (тартылу). Қызметкер – ұйымның ең негізгі байлығы; қызметкерлердің ұйым қызметіне саналы, белсенді қатысуы қосымша табыс береді.</a:t>
            </a:r>
            <a:endParaRPr lang="es-ES" sz="3800" dirty="0"/>
          </a:p>
          <a:p>
            <a:r>
              <a:rPr lang="kk-KZ" sz="3800" dirty="0"/>
              <a:t>4 принцип. Үрдістік тәсілдеме. Ресурстарды және қызметтерді басқару процесс ретінде қарастырылғанда, қалаған нәтижег қол жеткізу біршама тиімдірек. Үрдістік тәсілдеме ұйымға өзара байланыс қызметін орнатуға және байқауға көмектеседі. </a:t>
            </a:r>
            <a:endParaRPr lang="es-ES" sz="3800" dirty="0"/>
          </a:p>
          <a:p>
            <a:r>
              <a:rPr lang="kk-KZ" sz="3800" dirty="0"/>
              <a:t>5 принцип. Менеджментке жүйелік бағыт. Берілген мақсаттарға жеткенде өзара әрекет ететін процесстерді сәйкестендіру, түсіну және басқару ұйымның тиімділігін, экономикасын жақсартады. </a:t>
            </a:r>
            <a:endParaRPr lang="es-ES" sz="3800" dirty="0"/>
          </a:p>
          <a:p>
            <a:r>
              <a:rPr lang="kk-KZ" sz="3800" dirty="0"/>
              <a:t>6 принцип. Үздіксіз жақсарту. Қызметті үздіксіз жетілдіру ұйымның тұрақты мақсаты болуы тиіс. </a:t>
            </a:r>
            <a:endParaRPr lang="es-ES" sz="3800" dirty="0"/>
          </a:p>
          <a:p>
            <a:r>
              <a:rPr lang="kk-KZ" sz="3800" dirty="0"/>
              <a:t>7 принцип. Дерек негізінде шешімдер қабылдауға бағыт. Тиімді шешімдер мәліметттерді, ақпараттарды және құзыреттілікті фактологиялық талдауға негізделуі тиіс. </a:t>
            </a:r>
            <a:endParaRPr lang="es-ES" sz="3800" dirty="0"/>
          </a:p>
          <a:p>
            <a:r>
              <a:rPr lang="kk-KZ" sz="3800" dirty="0"/>
              <a:t>8 принцип. Жеткізушілермен өзара тиімді әріптестік. Ұйымдардағы сапаны басқарудың барлық процесстері  нәтиженің мақсатынан бастап бағасына дейінгі толық қызмет кезеңін құрайтын қызметтерден тұрады.: мақсатты болжалдау, бағдарламалау (жоспарлау арқылы жобалау), бағдарламаны, талдауды және бақылауды (баға) жүзеге асыру. </a:t>
            </a:r>
            <a:endParaRPr lang="es-ES" sz="3800" dirty="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55000" lnSpcReduction="20000"/>
          </a:bodyPr>
          <a:lstStyle/>
          <a:p>
            <a:r>
              <a:rPr lang="vi-VN" sz="2900" dirty="0">
                <a:latin typeface="+mj-lt"/>
              </a:rPr>
              <a:t>Деминг Уильям Эдвардс (</a:t>
            </a:r>
            <a:r>
              <a:rPr lang="vi-VN" sz="2900" dirty="0">
                <a:latin typeface="+mj-lt"/>
                <a:hlinkClick r:id="rId2" tooltip="Ағылшын тілі"/>
              </a:rPr>
              <a:t>ағылш.</a:t>
            </a:r>
            <a:r>
              <a:rPr lang="vi-VN" sz="2900" dirty="0">
                <a:latin typeface="+mj-lt"/>
              </a:rPr>
              <a:t> </a:t>
            </a:r>
            <a:r>
              <a:rPr lang="es-ES" sz="2900" i="1" dirty="0">
                <a:latin typeface="+mj-lt"/>
              </a:rPr>
              <a:t>William Edwards </a:t>
            </a:r>
            <a:r>
              <a:rPr lang="es-ES" sz="2900" i="1" dirty="0" err="1">
                <a:latin typeface="+mj-lt"/>
              </a:rPr>
              <a:t>Deming</a:t>
            </a:r>
            <a:r>
              <a:rPr lang="es-ES" sz="2900" dirty="0">
                <a:latin typeface="+mj-lt"/>
              </a:rPr>
              <a:t>, </a:t>
            </a:r>
            <a:r>
              <a:rPr lang="es-ES" sz="2900" dirty="0">
                <a:latin typeface="+mj-lt"/>
                <a:hlinkClick r:id="rId3" tooltip="14 қазан"/>
              </a:rPr>
              <a:t>14 </a:t>
            </a:r>
            <a:r>
              <a:rPr lang="vi-VN" sz="2900" dirty="0">
                <a:latin typeface="+mj-lt"/>
                <a:hlinkClick r:id="rId3" tooltip="14 қазан"/>
              </a:rPr>
              <a:t>қазан</a:t>
            </a:r>
            <a:r>
              <a:rPr lang="vi-VN" sz="2900" dirty="0">
                <a:latin typeface="+mj-lt"/>
              </a:rPr>
              <a:t> </a:t>
            </a:r>
            <a:r>
              <a:rPr lang="vi-VN" sz="2900" dirty="0">
                <a:latin typeface="+mj-lt"/>
                <a:hlinkClick r:id="rId4" tooltip="1900"/>
              </a:rPr>
              <a:t>1900</a:t>
            </a:r>
            <a:r>
              <a:rPr lang="vi-VN" sz="2900" dirty="0">
                <a:latin typeface="+mj-lt"/>
              </a:rPr>
              <a:t> — </a:t>
            </a:r>
            <a:r>
              <a:rPr lang="vi-VN" sz="2900" dirty="0">
                <a:latin typeface="+mj-lt"/>
                <a:hlinkClick r:id="rId5" tooltip="20 желтоқсан"/>
              </a:rPr>
              <a:t>20 желтоқсан</a:t>
            </a:r>
            <a:r>
              <a:rPr lang="vi-VN" sz="2900" dirty="0">
                <a:latin typeface="+mj-lt"/>
              </a:rPr>
              <a:t> </a:t>
            </a:r>
            <a:r>
              <a:rPr lang="vi-VN" sz="2900" dirty="0">
                <a:latin typeface="+mj-lt"/>
                <a:hlinkClick r:id="rId6" tooltip="1993"/>
              </a:rPr>
              <a:t>1993</a:t>
            </a:r>
            <a:r>
              <a:rPr lang="vi-VN" sz="2900" dirty="0">
                <a:latin typeface="+mj-lt"/>
              </a:rPr>
              <a:t>), әрі Э́двард Де́мингатымен белгілі — </a:t>
            </a:r>
            <a:r>
              <a:rPr lang="vi-VN" sz="2900" dirty="0">
                <a:latin typeface="+mj-lt"/>
                <a:hlinkClick r:id="rId7" tooltip="АҚШ"/>
              </a:rPr>
              <a:t>америкалық</a:t>
            </a:r>
            <a:r>
              <a:rPr lang="vi-VN" sz="2900" dirty="0">
                <a:latin typeface="+mj-lt"/>
              </a:rPr>
              <a:t> </a:t>
            </a:r>
            <a:r>
              <a:rPr lang="vi-VN" sz="2900" dirty="0">
                <a:latin typeface="+mj-lt"/>
                <a:hlinkClick r:id="rId8" tooltip="Ғалым"/>
              </a:rPr>
              <a:t>ғалым</a:t>
            </a:r>
            <a:r>
              <a:rPr lang="vi-VN" sz="2900" dirty="0">
                <a:latin typeface="+mj-lt"/>
              </a:rPr>
              <a:t>, </a:t>
            </a:r>
            <a:r>
              <a:rPr lang="vi-VN" sz="2900" dirty="0">
                <a:latin typeface="+mj-lt"/>
                <a:hlinkClick r:id="rId9" tooltip="Статистик (мұндай бет жоқ)"/>
              </a:rPr>
              <a:t>статистик</a:t>
            </a:r>
            <a:r>
              <a:rPr lang="vi-VN" sz="2900" dirty="0">
                <a:latin typeface="+mj-lt"/>
              </a:rPr>
              <a:t> әрі сапаны басқару теориясы кеңесшісі. Деминг өзінің «</a:t>
            </a:r>
            <a:r>
              <a:rPr lang="vi-VN" sz="2900" dirty="0">
                <a:latin typeface="+mj-lt"/>
                <a:hlinkClick r:id="rId10" tooltip="Ұқыпты өндіріс (мұндай бет жоқ)"/>
              </a:rPr>
              <a:t>ұқыпты өндіріс»</a:t>
            </a:r>
            <a:r>
              <a:rPr lang="vi-VN" sz="2900" dirty="0">
                <a:latin typeface="+mj-lt"/>
              </a:rPr>
              <a:t> атты</a:t>
            </a:r>
            <a:r>
              <a:rPr lang="vi-VN" sz="2900" dirty="0">
                <a:latin typeface="+mj-lt"/>
                <a:hlinkClick r:id="rId11" tooltip="Жапония"/>
              </a:rPr>
              <a:t>Жапония</a:t>
            </a:r>
            <a:r>
              <a:rPr lang="vi-VN" sz="2900" dirty="0">
                <a:latin typeface="+mj-lt"/>
              </a:rPr>
              <a:t> және басқа да елдерде кеңінен пайдаланылатын мекемелерді қайтаұйымдастыру </a:t>
            </a:r>
            <a:r>
              <a:rPr lang="vi-VN" sz="2900" dirty="0">
                <a:latin typeface="+mj-lt"/>
                <a:hlinkClick r:id="rId12" tooltip="Инновация"/>
              </a:rPr>
              <a:t>инновациялық</a:t>
            </a:r>
            <a:r>
              <a:rPr lang="vi-VN" sz="2900" dirty="0">
                <a:latin typeface="+mj-lt"/>
              </a:rPr>
              <a:t> ұсыныстары арқасында кеңінен танымал болды.</a:t>
            </a:r>
          </a:p>
          <a:p>
            <a:r>
              <a:rPr lang="vi-VN" sz="2900" dirty="0">
                <a:latin typeface="+mj-lt"/>
              </a:rPr>
              <a:t>Деминг </a:t>
            </a:r>
            <a:r>
              <a:rPr lang="vi-VN" sz="2900" dirty="0">
                <a:latin typeface="+mj-lt"/>
                <a:hlinkClick r:id="rId13" tooltip="Вайоминг"/>
              </a:rPr>
              <a:t>Вайоминг</a:t>
            </a:r>
            <a:r>
              <a:rPr lang="vi-VN" sz="2900" dirty="0">
                <a:latin typeface="+mj-lt"/>
              </a:rPr>
              <a:t> штаты университетінде білім алып, </a:t>
            </a:r>
            <a:r>
              <a:rPr lang="vi-VN" sz="2900" dirty="0">
                <a:latin typeface="+mj-lt"/>
                <a:hlinkClick r:id="rId14" tooltip="Йель университет (мұндай бет жоқ)"/>
              </a:rPr>
              <a:t>Йель университет</a:t>
            </a:r>
            <a:r>
              <a:rPr lang="vi-VN" sz="2900" dirty="0">
                <a:latin typeface="+mj-lt"/>
              </a:rPr>
              <a:t> университетіне аспирантураға түскен.</a:t>
            </a:r>
          </a:p>
          <a:p>
            <a:r>
              <a:rPr lang="vi-VN" sz="2900" dirty="0">
                <a:latin typeface="+mj-lt"/>
              </a:rPr>
              <a:t>Деминг 1946 жылы негізі қаланған </a:t>
            </a:r>
            <a:r>
              <a:rPr lang="vi-VN" sz="2900" dirty="0">
                <a:latin typeface="+mj-lt"/>
                <a:hlinkClick r:id="rId15" tooltip="Америкалық сапа бақылау қоғамы (мұндай бет жоқ)"/>
              </a:rPr>
              <a:t>Америкалық сапа бақылау қоғамының</a:t>
            </a:r>
            <a:r>
              <a:rPr lang="vi-VN" sz="2900" dirty="0">
                <a:latin typeface="+mj-lt"/>
              </a:rPr>
              <a:t> негізін қалаушылардың бірі. Оған осы ұйымның ең құнды марапаты — Шухарт атындағы медаль тапсырылған.</a:t>
            </a:r>
          </a:p>
          <a:p>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kk-KZ" dirty="0"/>
              <a:t>Демингтің 14 принципі</a:t>
            </a:r>
            <a:br>
              <a:rPr lang="kk-KZ" dirty="0"/>
            </a:br>
            <a:endParaRPr lang="es-ES" dirty="0"/>
          </a:p>
        </p:txBody>
      </p:sp>
      <p:sp>
        <p:nvSpPr>
          <p:cNvPr id="3" name="2 Marcador de contenido"/>
          <p:cNvSpPr>
            <a:spLocks noGrp="1"/>
          </p:cNvSpPr>
          <p:nvPr>
            <p:ph idx="1"/>
          </p:nvPr>
        </p:nvSpPr>
        <p:spPr/>
        <p:txBody>
          <a:bodyPr>
            <a:normAutofit fontScale="25000" lnSpcReduction="20000"/>
          </a:bodyPr>
          <a:lstStyle/>
          <a:p>
            <a:r>
              <a:rPr lang="kk-KZ" sz="3500" i="1" dirty="0">
                <a:latin typeface="Times New Roman" pitchFamily="18" charset="0"/>
                <a:cs typeface="Times New Roman" pitchFamily="18" charset="0"/>
              </a:rPr>
              <a:t>Мақсат тұрақтылығы</a:t>
            </a:r>
            <a:r>
              <a:rPr lang="kk-KZ" sz="3500" dirty="0">
                <a:latin typeface="Times New Roman" pitchFamily="18" charset="0"/>
                <a:cs typeface="Times New Roman" pitchFamily="18" charset="0"/>
              </a:rPr>
              <a:t>: Алдыңызға мақсат қойып үздіксіз өнімдер мен қызметтеріңізді жақсартумен, дәл қазіргі пайда үшін емес, қорларыңызды ұзақ уақыттық мақсат пен қажеттеріңізді қамтамасыз ету үшін, бәсекеге қабілетті болу үшін және адамдарды жұмыспен қамтасыз ету үшін жұмсаңыз.</a:t>
            </a:r>
          </a:p>
          <a:p>
            <a:endParaRPr lang="es-ES" sz="3500" i="1" dirty="0">
              <a:latin typeface="Times New Roman" pitchFamily="18" charset="0"/>
              <a:cs typeface="Times New Roman" pitchFamily="18" charset="0"/>
            </a:endParaRPr>
          </a:p>
          <a:p>
            <a:r>
              <a:rPr lang="kk-KZ" sz="3500" i="1" dirty="0">
                <a:latin typeface="Times New Roman" pitchFamily="18" charset="0"/>
                <a:cs typeface="Times New Roman" pitchFamily="18" charset="0"/>
              </a:rPr>
              <a:t>Жаңа философия</a:t>
            </a:r>
            <a:r>
              <a:rPr lang="kk-KZ" sz="3500" dirty="0">
                <a:latin typeface="Times New Roman" pitchFamily="18" charset="0"/>
                <a:cs typeface="Times New Roman" pitchFamily="18" charset="0"/>
              </a:rPr>
              <a:t>: Жаңа философия қабылдаңыз. Біз Жапония бастаған жаңа экономикалық дәуірдеміз. Біз әдеттегі қабылданған кідіріс, қателер, материалдар ақаулары, жұмыс қателері деңгейлерінде бола алмаймыз. Экономиканың одан әрі құлауын тоқтату мақсатында батыстық менеджмент стилін түрлендіру қажет.</a:t>
            </a:r>
          </a:p>
          <a:p>
            <a:r>
              <a:rPr lang="kk-KZ" sz="3500" i="1" dirty="0">
                <a:latin typeface="Times New Roman" pitchFamily="18" charset="0"/>
                <a:cs typeface="Times New Roman" pitchFamily="18" charset="0"/>
              </a:rPr>
              <a:t>Жаппай тексеруден құтылу керек</a:t>
            </a:r>
            <a:r>
              <a:rPr lang="kk-KZ" sz="3500" dirty="0">
                <a:latin typeface="Times New Roman" pitchFamily="18" charset="0"/>
                <a:cs typeface="Times New Roman" pitchFamily="18" charset="0"/>
              </a:rPr>
              <a:t>: ең алдымен өнімге сапаны «енгізу» арқылы сапаға жету тәсілі ретінде жаппай тексеріс пен бақылауды жою керек. Өндіріс кезінде де, сондай ақ сатып алынатын функцияларды жасау кезінде де «енгізілген» сапаның статистикалық дәлелдерін талап етіңіз.</a:t>
            </a:r>
          </a:p>
          <a:p>
            <a:endParaRPr lang="es-ES" sz="3500" i="1" dirty="0">
              <a:latin typeface="Times New Roman" pitchFamily="18" charset="0"/>
              <a:cs typeface="Times New Roman" pitchFamily="18" charset="0"/>
            </a:endParaRPr>
          </a:p>
          <a:p>
            <a:r>
              <a:rPr lang="kk-KZ" sz="3500" i="1" dirty="0">
                <a:latin typeface="Times New Roman" pitchFamily="18" charset="0"/>
                <a:cs typeface="Times New Roman" pitchFamily="18" charset="0"/>
              </a:rPr>
              <a:t>Ең төменгі бағамен сатып алу тәжірибесін жою керек</a:t>
            </a:r>
            <a:r>
              <a:rPr lang="kk-KZ" sz="3500" dirty="0">
                <a:latin typeface="Times New Roman" pitchFamily="18" charset="0"/>
                <a:cs typeface="Times New Roman" pitchFamily="18" charset="0"/>
              </a:rPr>
              <a:t>. Оның орнына, бағасымен қатар, сапасын көрсеттеін айғақтар талап еті. Бір өнімнің сапасын статистикалық түрде дәлелдей алмағандардан бас тарту арқылы Бір сол өнімнің жеткізушілер санын қысқарту керек. Ұзақ мерзімдік өзара мойынсыну мен сенім орнату негізінде берілген компонентті тек бір өндірушіден алуға ұмтылу керек. Бұл жағдайдағы мақсат — бастапқы шығындарды ғана емес, жалпы шығындарды азайту.</a:t>
            </a:r>
          </a:p>
          <a:p>
            <a:endParaRPr lang="es-ES" sz="3500" i="1" dirty="0">
              <a:latin typeface="Times New Roman" pitchFamily="18" charset="0"/>
              <a:cs typeface="Times New Roman" pitchFamily="18" charset="0"/>
            </a:endParaRPr>
          </a:p>
          <a:p>
            <a:r>
              <a:rPr lang="kk-KZ" sz="3500" i="1" dirty="0">
                <a:latin typeface="Times New Roman" pitchFamily="18" charset="0"/>
                <a:cs typeface="Times New Roman" pitchFamily="18" charset="0"/>
              </a:rPr>
              <a:t>Әр процесті жетілдіріңіз</a:t>
            </a:r>
            <a:r>
              <a:rPr lang="kk-KZ" sz="3500" dirty="0">
                <a:latin typeface="Times New Roman" pitchFamily="18" charset="0"/>
                <a:cs typeface="Times New Roman" pitchFamily="18" charset="0"/>
              </a:rPr>
              <a:t>. Барлық жоспарлау, өндіріс пен қызмет көрсету процестерін бүгін және әрқашан жетілдіру керек. Компанияның барлық іскерлігін және функцияларын жетілдіру, сапа мен өнімділікті жақсарту, осылайша шығындарды азайту мақсатында әрқашан ақауларды іздеңіз. Жасау мен жобалау, бөлшектер мен материалдарды жеткізу, құрылғыларғы қызмет көрсету мен оның жұмысын жетілдіру, ұйымды басқару мен мамандарды дайындау мен қайта дайындау жолдарын жақсарту жүйелерін үздіксіз жетілдіру — басшылықтың ең басты міндеті.</a:t>
            </a:r>
          </a:p>
          <a:p>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25000" lnSpcReduction="20000"/>
          </a:bodyPr>
          <a:lstStyle/>
          <a:p>
            <a:r>
              <a:rPr lang="kk-KZ" sz="4800" i="1" dirty="0">
                <a:latin typeface="Times New Roman" pitchFamily="18" charset="0"/>
                <a:cs typeface="Times New Roman" pitchFamily="18" charset="0"/>
              </a:rPr>
              <a:t>Мамандарды дайындау мен қайта дайындау тәжірибесін енгізіңіз</a:t>
            </a:r>
            <a:r>
              <a:rPr lang="kk-KZ" sz="4800" dirty="0">
                <a:latin typeface="Times New Roman" pitchFamily="18" charset="0"/>
                <a:cs typeface="Times New Roman" pitchFamily="18" charset="0"/>
              </a:rPr>
              <a:t>: Барлық жұмыскерлерді, басшылар мен бастықтарды қосқанда, олардың мүмкіндіктерін толықтай пайдалану мақсатында заманауи дайындау тәжірибелерін енгізу керек. Материалдар, тәсілдер, өнімдер мен құрылғылар, технология мен функциялардың, және қызмет көрсету жолдарындағы өзгерістерді қабылдап үлгеру үшін жаңа икем мен шеберлік керек.</a:t>
            </a:r>
          </a:p>
          <a:p>
            <a:r>
              <a:rPr lang="kk-KZ" sz="4800" i="1" dirty="0">
                <a:latin typeface="Times New Roman" pitchFamily="18" charset="0"/>
                <a:cs typeface="Times New Roman" pitchFamily="18" charset="0"/>
              </a:rPr>
              <a:t>Көшбасшылықты енгізіңіз</a:t>
            </a:r>
            <a:r>
              <a:rPr lang="kk-KZ" sz="4800" dirty="0">
                <a:latin typeface="Times New Roman" pitchFamily="18" charset="0"/>
                <a:cs typeface="Times New Roman" pitchFamily="18" charset="0"/>
              </a:rPr>
              <a:t>. Жұмыскерлерді өз жұмыстарын өте жақсы істету мақсатында көшбасшылық тәжірибесін жұмыс істеу тәсілі ретінде игеріп енгізу керек. Барлық деңгейлердегі басшылар жай цифрларға ғана емес, сапаға жауапты болу керек. Сапаны жақсарту автоматты түрде еңбек өнімділігін арттырады. Басшылар мен басқарушылар ақаулар табылғанда, құрылғылар істемей қалғанда, нашар құралдар, нақты емес жұмыс нұсқаулары болғанда және басқа сапаны төмендететін осындай факторлар болғанда дереу шара қабылдау керек.</a:t>
            </a:r>
          </a:p>
          <a:p>
            <a:r>
              <a:rPr lang="kk-KZ" sz="4800" i="1" dirty="0">
                <a:latin typeface="Times New Roman" pitchFamily="18" charset="0"/>
                <a:cs typeface="Times New Roman" pitchFamily="18" charset="0"/>
              </a:rPr>
              <a:t>Қорқыныштарды жою керек</a:t>
            </a:r>
            <a:r>
              <a:rPr lang="kk-KZ" sz="4800" dirty="0">
                <a:latin typeface="Times New Roman" pitchFamily="18" charset="0"/>
                <a:cs typeface="Times New Roman" pitchFamily="18" charset="0"/>
              </a:rPr>
              <a:t>. Әркім компания мүддесі үшін эффективтірек және өнімдірек жұмыс істеу үшін екіжақты эффекті байланыстарды қолдап және қорқу мен қобалжуларды, ұйым ішіндегі дұшпандықды жою мақсатында басқа да жолдарды пайдалану керек. Кез келген өзінің басшысы алдында қорқыныш сезімі бар жұмысшы басшысымен толыққанды серіктес бола алмайды. Бұл жағдайдағы күтуге болатын ең жақсысы — өкпелік бойсыну, яғни басшылықтың талап еткені де осы. Бірақ бұл жағдай ешқашан жақсы нәтижелерге әкелмейді. Шынайы серіктестік оқшауланған жеке талпыныстға қарағанда одан да жақсы табыстарға жеткізеді. Бірақ ондай байланыс орнау үшін өзара сенім, құмет, өзіне сенімділік керек. Қорқынышпен жұмыс істейтіндер өздері қорқатын адамдарының көз алдына түспеуге тырысады. Негізгі тілегі — көрінбеу болып табылатын адамдардан потенциалды мүмкіндіктеріне сәйкес қайтарылымды қалай күтуге болады?</a:t>
            </a:r>
          </a:p>
          <a:p>
            <a:r>
              <a:rPr lang="kk-KZ" sz="4800" i="1" dirty="0">
                <a:latin typeface="Times New Roman" pitchFamily="18" charset="0"/>
                <a:cs typeface="Times New Roman" pitchFamily="18" charset="0"/>
              </a:rPr>
              <a:t>Бөлімшелер (қызметтер, бөлімдер) араларындағы тосқауылдарды жойыңыз</a:t>
            </a:r>
            <a:r>
              <a:rPr lang="kk-KZ" sz="4800" dirty="0">
                <a:latin typeface="Times New Roman" pitchFamily="18" charset="0"/>
                <a:cs typeface="Times New Roman" pitchFamily="18" charset="0"/>
              </a:rPr>
              <a:t>. Әр сала бөлімшелеріндегі адамдар: зерттеушілер, әзірлеушілер, өндірушілер, коммерциялық және әкімшілік өкілдері — барлығы өнімдер мен қызметтерде болуы мүмкін мәселелерді шешу мақсатында командаларда (бригадаларда) жұмыс істеулері қажет. Компаниялар көпшілігі функционалдық принципте ұйымдастырылған, ал олар функционалдық ықпалдастық шартында жұмыс істеулері қажет.</a:t>
            </a:r>
          </a:p>
          <a:p>
            <a:r>
              <a:rPr lang="kk-KZ" sz="4800" i="1" dirty="0">
                <a:latin typeface="Times New Roman" pitchFamily="18" charset="0"/>
                <a:cs typeface="Times New Roman" pitchFamily="18" charset="0"/>
              </a:rPr>
              <a:t>Бос үндеулер мен ұрандардан арылу керек</a:t>
            </a:r>
            <a:r>
              <a:rPr lang="kk-KZ" sz="4800" dirty="0">
                <a:latin typeface="Times New Roman" pitchFamily="18" charset="0"/>
                <a:cs typeface="Times New Roman" pitchFamily="18" charset="0"/>
              </a:rPr>
              <a:t>. Жұмыскерлерді қатесіз жұмыс істеу, өнімділіктің жаңа деңгейіне шақыру және т.с.с., ал сол мақсаттарға қалай жету жолдарын айтпайтын плакаттар, үндеу мен ұрандардан бас тартау керек. Бұндай үндеулер тек қана адамдардың ашуын туғызады; төменгі сапа мен өнімділіктің негізгі проблемалары жүйеге байланысты, сондықтан да оларды шешу қарапайым жұмыскерлерінің мүмкіндіктерінен тыс жатыр.</a:t>
            </a:r>
          </a:p>
          <a:p>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fontScale="62500" lnSpcReduction="20000"/>
          </a:bodyPr>
          <a:lstStyle/>
          <a:p>
            <a:r>
              <a:rPr lang="kk-KZ" i="1" dirty="0"/>
              <a:t>Кез келген сандық меже мен тапсырмалардар арылу керек</a:t>
            </a:r>
            <a:r>
              <a:rPr lang="kk-KZ" dirty="0"/>
              <a:t>. Басшыларға сандық меже және жұмыскерлерге квота, кез келген норма орнататын жұмыс инструкциялар мен стандарттан арылу керек. Олардың орнына үздіксіз сапа мен өнімділікті арттыру мақсатында жоғарғы басшылар тарапынан қолдау мен көмекке алмастыру қажет.</a:t>
            </a:r>
          </a:p>
          <a:p>
            <a:r>
              <a:rPr lang="kk-KZ" i="1" dirty="0"/>
              <a:t>Жұмыскерлерге өз еңбектерін мақтан тұтуға мүмкіндік беріңіз</a:t>
            </a:r>
            <a:r>
              <a:rPr lang="kk-KZ" dirty="0"/>
              <a:t>. Жұмыскерлер мен басшыларды еңбектерін мақтан тұтуға мүмкіндік бермейтін бөгеттерден құтылу керек. Бұл басқалардан бөлек жыл сайынғы (жұмыскерлердің іскерлігін бағалайтын) аттестациялардан және </a:t>
            </a:r>
            <a:r>
              <a:rPr lang="kk-KZ" dirty="0">
                <a:hlinkClick r:id="rId2" tooltip="Мақсаттармен басқару (мұндай бет жоқ)"/>
              </a:rPr>
              <a:t>мақсаттармен басқару</a:t>
            </a:r>
            <a:r>
              <a:rPr lang="kk-KZ" dirty="0"/>
              <a:t> тәсілдерінен арылу керек деген сөз. Және тағы да, менеджерлер, контролерлар, шеберлердің жауапкершілігі сандық көрсеткіштерден сапаға жетуге бағытталу керек.</a:t>
            </a:r>
          </a:p>
          <a:p>
            <a:r>
              <a:rPr lang="kk-KZ" i="1" dirty="0"/>
              <a:t>Білімге құштарлықты қолдаңыз</a:t>
            </a:r>
            <a:r>
              <a:rPr lang="kk-KZ" dirty="0"/>
              <a:t>. Барлық жұмысшылар үшін белсенді өзін өзі жетілдіруді қолдау және білім алу бағдарламасын қабылдаңыз. Ұйымдарға жай ғана адамдар емес, білім алу барысында жетіліп дами беретін жұмысшылар керек. Бәсекеге қабілетті болудың бірден бір қайнар көзі — білім.</a:t>
            </a:r>
          </a:p>
          <a:p>
            <a:r>
              <a:rPr lang="kk-KZ" i="1" dirty="0"/>
              <a:t>Сапаны өсіру ісіне берілгендік пен жоғарғы басшылықтың іскерлігі</a:t>
            </a:r>
            <a:r>
              <a:rPr lang="kk-KZ" dirty="0"/>
              <a:t>. Жоғарғы басшылық іскерлігінде толыққанды және тұрақты түрде сапа мен өнімділікті арттыру және жоғарғы принциптердің барлығын міндетті түрде іске енгізу немесе қолдану жауапкершілігі болуы тиіс. Әйтсе де, онымен қоймай, яғни жоғары тұжырымды шын жүрекпен қабылдап қана қоймай оны толықтай түсініп, және қалай іске асыруға болатынын білуі тиіс. Жоғарғы басшылық құрамында жоғарыда айтылған 13 принциптің іске асуына күн сайын дем беріп тұратын жеке құрылым жасау керек. Жай қолдау ғана жеткіліксіз, бұл жерде нақты іскерлік керек.</a:t>
            </a:r>
          </a:p>
          <a:p>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kk-KZ" b="1" dirty="0"/>
              <a:t>Өнім сапасына </a:t>
            </a:r>
            <a:r>
              <a:rPr lang="es-ES" b="1" dirty="0"/>
              <a:t>ə</a:t>
            </a:r>
            <a:r>
              <a:rPr lang="kk-KZ" b="1" dirty="0"/>
              <a:t>сер ететін факторлар</a:t>
            </a:r>
            <a:endParaRPr lang="es-ES" dirty="0"/>
          </a:p>
        </p:txBody>
      </p:sp>
      <p:sp>
        <p:nvSpPr>
          <p:cNvPr id="3" name="2 Marcador de contenido"/>
          <p:cNvSpPr>
            <a:spLocks noGrp="1"/>
          </p:cNvSpPr>
          <p:nvPr>
            <p:ph idx="1"/>
          </p:nvPr>
        </p:nvSpPr>
        <p:spPr/>
        <p:txBody>
          <a:bodyPr/>
          <a:lstStyle/>
          <a:p>
            <a:r>
              <a:rPr lang="kk-KZ" dirty="0"/>
              <a:t>Жалпы өнімнің б</a:t>
            </a:r>
            <a:r>
              <a:rPr lang="es-ES" dirty="0"/>
              <a:t>ə</a:t>
            </a:r>
            <a:r>
              <a:rPr lang="kk-KZ" dirty="0"/>
              <a:t>секелік қабілетін арттыруға бірнеше факторлар </a:t>
            </a:r>
            <a:r>
              <a:rPr lang="es-ES" dirty="0"/>
              <a:t>ə</a:t>
            </a:r>
            <a:r>
              <a:rPr lang="kk-KZ" dirty="0"/>
              <a:t>сер</a:t>
            </a:r>
          </a:p>
          <a:p>
            <a:r>
              <a:rPr lang="kk-KZ" dirty="0"/>
              <a:t>етеді. Оларды 2-ге бөлуге болады: сыртқы ж</a:t>
            </a:r>
            <a:r>
              <a:rPr lang="es-ES" dirty="0"/>
              <a:t>ə</a:t>
            </a:r>
            <a:r>
              <a:rPr lang="kk-KZ" dirty="0"/>
              <a:t>не ішкі. Сыртқы факторларға</a:t>
            </a:r>
          </a:p>
          <a:p>
            <a:r>
              <a:rPr lang="kk-KZ" dirty="0"/>
              <a:t>мемлекет деңгейінде қабылданатын бағдарламалар мен заңдар жатады</a:t>
            </a: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graphicFrame>
        <p:nvGraphicFramePr>
          <p:cNvPr id="4" name="3 Marcador de contenido"/>
          <p:cNvGraphicFramePr>
            <a:graphicFrameLocks noGrp="1"/>
          </p:cNvGraphicFramePr>
          <p:nvPr>
            <p:ph idx="1"/>
          </p:nvPr>
        </p:nvGraphicFramePr>
        <p:xfrm>
          <a:off x="1943100" y="2133600"/>
          <a:ext cx="6591300" cy="3778250"/>
        </p:xfrm>
        <a:graphic>
          <a:graphicData uri="http://schemas.openxmlformats.org/drawingml/2006/table">
            <a:tbl>
              <a:tblPr firstRow="1" bandRow="1">
                <a:tableStyleId>{5C22544A-7EE6-4342-B048-85BDC9FD1C3A}</a:tableStyleId>
              </a:tblPr>
              <a:tblGrid>
                <a:gridCol w="354323">
                  <a:extLst>
                    <a:ext uri="{9D8B030D-6E8A-4147-A177-3AD203B41FA5}">
                      <a16:colId xmlns:a16="http://schemas.microsoft.com/office/drawing/2014/main" val="20000"/>
                    </a:ext>
                  </a:extLst>
                </a:gridCol>
                <a:gridCol w="3748749">
                  <a:extLst>
                    <a:ext uri="{9D8B030D-6E8A-4147-A177-3AD203B41FA5}">
                      <a16:colId xmlns:a16="http://schemas.microsoft.com/office/drawing/2014/main" val="20001"/>
                    </a:ext>
                  </a:extLst>
                </a:gridCol>
                <a:gridCol w="2488227">
                  <a:extLst>
                    <a:ext uri="{9D8B030D-6E8A-4147-A177-3AD203B41FA5}">
                      <a16:colId xmlns:a16="http://schemas.microsoft.com/office/drawing/2014/main" val="20002"/>
                    </a:ext>
                  </a:extLst>
                </a:gridCol>
              </a:tblGrid>
              <a:tr h="370840">
                <a:tc>
                  <a:txBody>
                    <a:bodyPr/>
                    <a:lstStyle/>
                    <a:p>
                      <a:endParaRPr lang="es-ES" dirty="0"/>
                    </a:p>
                  </a:txBody>
                  <a:tcPr marL="73236" marR="73236"/>
                </a:tc>
                <a:tc>
                  <a:txBody>
                    <a:bodyPr/>
                    <a:lstStyle/>
                    <a:p>
                      <a:pPr algn="ctr"/>
                      <a:r>
                        <a:rPr lang="kk-KZ" sz="1400" dirty="0">
                          <a:latin typeface="Times New Roman" pitchFamily="18" charset="0"/>
                          <a:cs typeface="Times New Roman" pitchFamily="18" charset="0"/>
                        </a:rPr>
                        <a:t>Факторлар</a:t>
                      </a:r>
                      <a:endParaRPr lang="es-ES" sz="1400" dirty="0">
                        <a:latin typeface="Times New Roman" pitchFamily="18" charset="0"/>
                        <a:cs typeface="Times New Roman" pitchFamily="18" charset="0"/>
                      </a:endParaRPr>
                    </a:p>
                  </a:txBody>
                  <a:tcPr marL="73236" marR="73236"/>
                </a:tc>
                <a:tc>
                  <a:txBody>
                    <a:bodyPr/>
                    <a:lstStyle/>
                    <a:p>
                      <a:endParaRPr lang="es-ES" dirty="0"/>
                    </a:p>
                  </a:txBody>
                  <a:tcPr marL="73236" marR="73236"/>
                </a:tc>
                <a:extLst>
                  <a:ext uri="{0D108BD9-81ED-4DB2-BD59-A6C34878D82A}">
                    <a16:rowId xmlns:a16="http://schemas.microsoft.com/office/drawing/2014/main" val="10000"/>
                  </a:ext>
                </a:extLst>
              </a:tr>
              <a:tr h="370840">
                <a:tc>
                  <a:txBody>
                    <a:bodyPr/>
                    <a:lstStyle/>
                    <a:p>
                      <a:endParaRPr lang="es-ES" dirty="0"/>
                    </a:p>
                  </a:txBody>
                  <a:tcPr marL="73236" marR="73236"/>
                </a:tc>
                <a:tc>
                  <a:txBody>
                    <a:bodyPr/>
                    <a:lstStyle/>
                    <a:p>
                      <a:pPr algn="just"/>
                      <a:r>
                        <a:rPr lang="kk-KZ" sz="1200" kern="1200" baseline="0" dirty="0">
                          <a:solidFill>
                            <a:schemeClr val="dk1"/>
                          </a:solidFill>
                          <a:latin typeface="Times New Roman" pitchFamily="18" charset="0"/>
                          <a:ea typeface="+mn-ea"/>
                          <a:cs typeface="Times New Roman" pitchFamily="18" charset="0"/>
                        </a:rPr>
                        <a:t>Ішкі</a:t>
                      </a:r>
                      <a:endParaRPr lang="es-ES" sz="1200" dirty="0">
                        <a:latin typeface="Times New Roman" pitchFamily="18" charset="0"/>
                        <a:cs typeface="Times New Roman" pitchFamily="18" charset="0"/>
                      </a:endParaRPr>
                    </a:p>
                  </a:txBody>
                  <a:tcPr marL="73236" marR="73236"/>
                </a:tc>
                <a:tc>
                  <a:txBody>
                    <a:bodyPr/>
                    <a:lstStyle/>
                    <a:p>
                      <a:pPr algn="just"/>
                      <a:r>
                        <a:rPr lang="kk-KZ" sz="1200" kern="1200" baseline="0" dirty="0">
                          <a:solidFill>
                            <a:schemeClr val="dk1"/>
                          </a:solidFill>
                          <a:latin typeface="Times New Roman" pitchFamily="18" charset="0"/>
                          <a:ea typeface="+mn-ea"/>
                          <a:cs typeface="Times New Roman" pitchFamily="18" charset="0"/>
                        </a:rPr>
                        <a:t>Сырқы</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1"/>
                  </a:ext>
                </a:extLst>
              </a:tr>
              <a:tr h="370840">
                <a:tc>
                  <a:txBody>
                    <a:bodyPr/>
                    <a:lstStyle/>
                    <a:p>
                      <a:endParaRPr lang="es-ES"/>
                    </a:p>
                  </a:txBody>
                  <a:tcPr marL="73236" marR="73236"/>
                </a:tc>
                <a:tc>
                  <a:txBody>
                    <a:bodyPr/>
                    <a:lstStyle/>
                    <a:p>
                      <a:pPr algn="just"/>
                      <a:r>
                        <a:rPr lang="kk-KZ" sz="1200" kern="1200" baseline="0" dirty="0">
                          <a:solidFill>
                            <a:schemeClr val="dk1"/>
                          </a:solidFill>
                          <a:latin typeface="Times New Roman" pitchFamily="18" charset="0"/>
                          <a:ea typeface="+mn-ea"/>
                          <a:cs typeface="Times New Roman" pitchFamily="18" charset="0"/>
                        </a:rPr>
                        <a:t>Ішкі факторларға</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к</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сіпорынның тиесілі сапалы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өнім шығару қабілетімен</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байланысты факторлар жатады.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Олар түрлі болып келеді.</a:t>
                      </a:r>
                      <a:endParaRPr lang="es-ES" sz="1200" dirty="0">
                        <a:latin typeface="Times New Roman" pitchFamily="18" charset="0"/>
                        <a:cs typeface="Times New Roman" pitchFamily="18" charset="0"/>
                      </a:endParaRPr>
                    </a:p>
                  </a:txBody>
                  <a:tcPr marL="73236" marR="73236"/>
                </a:tc>
                <a:tc>
                  <a:txBody>
                    <a:bodyPr/>
                    <a:lstStyle/>
                    <a:p>
                      <a:pPr algn="just"/>
                      <a:r>
                        <a:rPr lang="kk-KZ" sz="1200" kern="1200" baseline="0" dirty="0">
                          <a:solidFill>
                            <a:schemeClr val="dk1"/>
                          </a:solidFill>
                          <a:latin typeface="Times New Roman" pitchFamily="18" charset="0"/>
                          <a:ea typeface="+mn-ea"/>
                          <a:cs typeface="Times New Roman" pitchFamily="18" charset="0"/>
                        </a:rPr>
                        <a:t>Сырқы факторлар нарық қатынасы</a:t>
                      </a:r>
                    </a:p>
                    <a:p>
                      <a:pPr algn="just"/>
                      <a:r>
                        <a:rPr lang="kk-KZ" sz="1200" kern="1200" baseline="0" dirty="0">
                          <a:solidFill>
                            <a:schemeClr val="dk1"/>
                          </a:solidFill>
                          <a:latin typeface="Times New Roman" pitchFamily="18" charset="0"/>
                          <a:ea typeface="+mn-ea"/>
                          <a:cs typeface="Times New Roman" pitchFamily="18" charset="0"/>
                        </a:rPr>
                        <a:t>кезінде өнім сапасын қамтамасыз</a:t>
                      </a:r>
                    </a:p>
                    <a:p>
                      <a:pPr algn="just"/>
                      <a:r>
                        <a:rPr lang="kk-KZ" sz="1200" kern="1200" baseline="0" dirty="0">
                          <a:solidFill>
                            <a:schemeClr val="dk1"/>
                          </a:solidFill>
                          <a:latin typeface="Times New Roman" pitchFamily="18" charset="0"/>
                          <a:ea typeface="+mn-ea"/>
                          <a:cs typeface="Times New Roman" pitchFamily="18" charset="0"/>
                        </a:rPr>
                        <a:t>етуге үлкен </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серін тиігізеді. Бұлардың</a:t>
                      </a:r>
                    </a:p>
                    <a:p>
                      <a:pPr algn="just"/>
                      <a:r>
                        <a:rPr lang="kk-KZ" sz="1200" kern="1200" baseline="0" dirty="0">
                          <a:solidFill>
                            <a:schemeClr val="dk1"/>
                          </a:solidFill>
                          <a:latin typeface="Times New Roman" pitchFamily="18" charset="0"/>
                          <a:ea typeface="+mn-ea"/>
                          <a:cs typeface="Times New Roman" pitchFamily="18" charset="0"/>
                        </a:rPr>
                        <a:t>қатары көптеген түрлермен толығып</a:t>
                      </a:r>
                    </a:p>
                    <a:p>
                      <a:pPr algn="just"/>
                      <a:r>
                        <a:rPr lang="kk-KZ" sz="1200" kern="1200" baseline="0" dirty="0">
                          <a:solidFill>
                            <a:schemeClr val="dk1"/>
                          </a:solidFill>
                          <a:latin typeface="Times New Roman" pitchFamily="18" charset="0"/>
                          <a:ea typeface="+mn-ea"/>
                          <a:cs typeface="Times New Roman" pitchFamily="18" charset="0"/>
                        </a:rPr>
                        <a:t>отырады.</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2"/>
                  </a:ext>
                </a:extLst>
              </a:tr>
              <a:tr h="370840">
                <a:tc>
                  <a:txBody>
                    <a:bodyPr/>
                    <a:lstStyle/>
                    <a:p>
                      <a:endParaRPr lang="es-ES"/>
                    </a:p>
                  </a:txBody>
                  <a:tcPr marL="73236" marR="73236"/>
                </a:tc>
                <a:tc>
                  <a:txBody>
                    <a:bodyPr/>
                    <a:lstStyle/>
                    <a:p>
                      <a:pPr algn="just"/>
                      <a:r>
                        <a:rPr lang="kk-KZ" sz="1200" kern="1200" baseline="0" dirty="0">
                          <a:solidFill>
                            <a:schemeClr val="dk1"/>
                          </a:solidFill>
                          <a:latin typeface="Times New Roman" pitchFamily="18" charset="0"/>
                          <a:ea typeface="+mn-ea"/>
                          <a:cs typeface="Times New Roman" pitchFamily="18" charset="0"/>
                        </a:rPr>
                        <a:t>Техникалық</a:t>
                      </a:r>
                      <a:r>
                        <a:rPr lang="kk-KZ" sz="1200" b="1" kern="1200" baseline="0" dirty="0">
                          <a:solidFill>
                            <a:schemeClr val="dk1"/>
                          </a:solidFill>
                          <a:latin typeface="Times New Roman" pitchFamily="18" charset="0"/>
                          <a:ea typeface="+mn-ea"/>
                          <a:cs typeface="Times New Roman" pitchFamily="18" charset="0"/>
                        </a:rPr>
                        <a:t>. Өнім сапасына</a:t>
                      </a:r>
                      <a:r>
                        <a:rPr lang="es-ES" sz="1200" b="1"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тікелей </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сер етеді. Яғни, жаңа</a:t>
                      </a:r>
                    </a:p>
                    <a:p>
                      <a:pPr algn="just"/>
                      <a:r>
                        <a:rPr lang="kk-KZ" sz="1200" kern="1200" baseline="0" dirty="0">
                          <a:solidFill>
                            <a:schemeClr val="dk1"/>
                          </a:solidFill>
                          <a:latin typeface="Times New Roman" pitchFamily="18" charset="0"/>
                          <a:ea typeface="+mn-ea"/>
                          <a:cs typeface="Times New Roman" pitchFamily="18" charset="0"/>
                        </a:rPr>
                        <a:t>техника мен технологияларды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енгізу, жаңа материалдарды</a:t>
                      </a:r>
                    </a:p>
                    <a:p>
                      <a:pPr algn="just"/>
                      <a:r>
                        <a:rPr lang="kk-KZ" sz="1200" kern="1200" baseline="0" dirty="0">
                          <a:solidFill>
                            <a:schemeClr val="dk1"/>
                          </a:solidFill>
                          <a:latin typeface="Times New Roman" pitchFamily="18" charset="0"/>
                          <a:ea typeface="+mn-ea"/>
                          <a:cs typeface="Times New Roman" pitchFamily="18" charset="0"/>
                        </a:rPr>
                        <a:t>пайдалану, неғұрлым сапалы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шикізат қолдану б</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секеге</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қабілетті өнім шығарудың негізі</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болып табылады.</a:t>
                      </a:r>
                      <a:endParaRPr lang="es-ES" sz="1200" dirty="0">
                        <a:latin typeface="Times New Roman" pitchFamily="18" charset="0"/>
                        <a:cs typeface="Times New Roman" pitchFamily="18" charset="0"/>
                      </a:endParaRPr>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Нарық ж</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не тұтынушылар</a:t>
                      </a:r>
                    </a:p>
                    <a:p>
                      <a:r>
                        <a:rPr lang="kk-KZ" sz="1200" kern="1200" baseline="0" dirty="0">
                          <a:solidFill>
                            <a:schemeClr val="dk1"/>
                          </a:solidFill>
                          <a:latin typeface="Times New Roman" pitchFamily="18" charset="0"/>
                          <a:ea typeface="+mn-ea"/>
                          <a:cs typeface="Times New Roman" pitchFamily="18" charset="0"/>
                        </a:rPr>
                        <a:t>талаптары</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3"/>
                  </a:ext>
                </a:extLst>
              </a:tr>
              <a:tr h="370840">
                <a:tc>
                  <a:txBody>
                    <a:bodyPr/>
                    <a:lstStyle/>
                    <a:p>
                      <a:endParaRPr lang="es-ES"/>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Ұйымдастырушылық. Еңбек</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ж</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не өндірісті ұйымдастыру,</a:t>
                      </a:r>
                    </a:p>
                    <a:p>
                      <a:r>
                        <a:rPr lang="ru-RU" sz="1200" kern="1200" baseline="0" dirty="0">
                          <a:solidFill>
                            <a:schemeClr val="dk1"/>
                          </a:solidFill>
                          <a:latin typeface="Times New Roman" pitchFamily="18" charset="0"/>
                          <a:ea typeface="+mn-ea"/>
                          <a:cs typeface="Times New Roman" pitchFamily="18" charset="0"/>
                        </a:rPr>
                        <a:t>өнім мен оның сапасына деген</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т</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ртіп пен жауапкершіліктің</a:t>
                      </a:r>
                    </a:p>
                    <a:p>
                      <a:r>
                        <a:rPr lang="kk-KZ" sz="1200" kern="1200" baseline="0" dirty="0">
                          <a:solidFill>
                            <a:schemeClr val="dk1"/>
                          </a:solidFill>
                          <a:latin typeface="Times New Roman" pitchFamily="18" charset="0"/>
                          <a:ea typeface="+mn-ea"/>
                          <a:cs typeface="Times New Roman" pitchFamily="18" charset="0"/>
                        </a:rPr>
                        <a:t>жоғары болуы, қызметкерлердің</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біліктілігі, сапаны басқару мен</a:t>
                      </a:r>
                    </a:p>
                    <a:p>
                      <a:r>
                        <a:rPr lang="kk-KZ" sz="1200" kern="1200" baseline="0" dirty="0">
                          <a:solidFill>
                            <a:schemeClr val="dk1"/>
                          </a:solidFill>
                          <a:latin typeface="Times New Roman" pitchFamily="18" charset="0"/>
                          <a:ea typeface="+mn-ea"/>
                          <a:cs typeface="Times New Roman" pitchFamily="18" charset="0"/>
                        </a:rPr>
                        <a:t>оны сертификаттау ж</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не т.б.</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Ұйымдастырушылық</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қызметтермен тығыз</a:t>
                      </a:r>
                      <a:endParaRPr lang="es-ES" sz="1200" dirty="0">
                        <a:latin typeface="Times New Roman" pitchFamily="18" charset="0"/>
                        <a:cs typeface="Times New Roman" pitchFamily="18" charset="0"/>
                      </a:endParaRPr>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Б</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секелестік</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4"/>
                  </a:ext>
                </a:extLst>
              </a:tr>
              <a:tr h="370840">
                <a:tc>
                  <a:txBody>
                    <a:bodyPr/>
                    <a:lstStyle/>
                    <a:p>
                      <a:endParaRPr lang="es-ES"/>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Экономикалық. Өнім шығару</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мен оны іске асыру</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шығындарымен, өнімнің қажетті</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сапасын қамтамасыз ету</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шығындарымен баға жасау,</a:t>
                      </a:r>
                    </a:p>
                    <a:p>
                      <a:r>
                        <a:rPr lang="kk-KZ" sz="1200" kern="1200" baseline="0" dirty="0">
                          <a:solidFill>
                            <a:schemeClr val="dk1"/>
                          </a:solidFill>
                          <a:latin typeface="Times New Roman" pitchFamily="18" charset="0"/>
                          <a:ea typeface="+mn-ea"/>
                          <a:cs typeface="Times New Roman" pitchFamily="18" charset="0"/>
                        </a:rPr>
                        <a:t>сапалы өнім өндірісімен</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қамтамасыз ету үшін</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қызметкерлерді экономикалық</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ынталандыру жүйесімен шартты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түрде таныстыру.</a:t>
                      </a:r>
                      <a:endParaRPr lang="es-ES" sz="1200" dirty="0">
                        <a:latin typeface="Times New Roman" pitchFamily="18" charset="0"/>
                        <a:cs typeface="Times New Roman" pitchFamily="18" charset="0"/>
                      </a:endParaRPr>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Өнім сапасы саласындағы</a:t>
                      </a:r>
                    </a:p>
                    <a:p>
                      <a:r>
                        <a:rPr lang="kk-KZ" sz="1200" kern="1200" baseline="0" dirty="0">
                          <a:solidFill>
                            <a:schemeClr val="dk1"/>
                          </a:solidFill>
                          <a:latin typeface="Times New Roman" pitchFamily="18" charset="0"/>
                          <a:ea typeface="+mn-ea"/>
                          <a:cs typeface="Times New Roman" pitchFamily="18" charset="0"/>
                        </a:rPr>
                        <a:t>нормативтік құжаттар</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5"/>
                  </a:ext>
                </a:extLst>
              </a:tr>
              <a:tr h="370840">
                <a:tc>
                  <a:txBody>
                    <a:bodyPr/>
                    <a:lstStyle/>
                    <a:p>
                      <a:endParaRPr lang="es-ES" sz="1200">
                        <a:latin typeface="Times New Roman" pitchFamily="18" charset="0"/>
                        <a:cs typeface="Times New Roman" pitchFamily="18" charset="0"/>
                      </a:endParaRPr>
                    </a:p>
                  </a:txBody>
                  <a:tcPr marL="73236" marR="73236"/>
                </a:tc>
                <a:tc>
                  <a:txBody>
                    <a:bodyPr/>
                    <a:lstStyle/>
                    <a:p>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леуметтік-психологиялық.</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Ұжымдағы </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леуметтік-</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психологиялық орталық болуы,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ыңғайлы жұмыс орындары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қызметкерлердің өз өніміне</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деген мақтанышының болуы</a:t>
                      </a:r>
                      <a:r>
                        <a:rPr lang="es-ES" sz="1200" kern="1200" baseline="0" dirty="0">
                          <a:solidFill>
                            <a:schemeClr val="dk1"/>
                          </a:solidFill>
                          <a:latin typeface="Times New Roman" pitchFamily="18" charset="0"/>
                          <a:ea typeface="+mn-ea"/>
                          <a:cs typeface="Times New Roman" pitchFamily="18" charset="0"/>
                        </a:rPr>
                        <a:t> </a:t>
                      </a:r>
                      <a:r>
                        <a:rPr lang="kk-KZ" sz="1200" kern="1200" baseline="0" dirty="0">
                          <a:solidFill>
                            <a:schemeClr val="dk1"/>
                          </a:solidFill>
                          <a:latin typeface="Times New Roman" pitchFamily="18" charset="0"/>
                          <a:ea typeface="+mn-ea"/>
                          <a:cs typeface="Times New Roman" pitchFamily="18" charset="0"/>
                        </a:rPr>
                        <a:t>ықпал етеді.</a:t>
                      </a:r>
                      <a:endParaRPr lang="es-ES" sz="1200" dirty="0">
                        <a:latin typeface="Times New Roman" pitchFamily="18" charset="0"/>
                        <a:cs typeface="Times New Roman" pitchFamily="18" charset="0"/>
                      </a:endParaRPr>
                    </a:p>
                  </a:txBody>
                  <a:tcPr marL="73236" marR="73236"/>
                </a:tc>
                <a:tc>
                  <a:txBody>
                    <a:bodyPr/>
                    <a:lstStyle/>
                    <a:p>
                      <a:r>
                        <a:rPr lang="kk-KZ" sz="1200" kern="1200" baseline="0" dirty="0">
                          <a:solidFill>
                            <a:schemeClr val="dk1"/>
                          </a:solidFill>
                          <a:latin typeface="Times New Roman" pitchFamily="18" charset="0"/>
                          <a:ea typeface="+mn-ea"/>
                          <a:cs typeface="Times New Roman" pitchFamily="18" charset="0"/>
                        </a:rPr>
                        <a:t>К</a:t>
                      </a:r>
                      <a:r>
                        <a:rPr lang="es-ES" sz="1200" kern="1200" baseline="0" dirty="0">
                          <a:solidFill>
                            <a:schemeClr val="dk1"/>
                          </a:solidFill>
                          <a:latin typeface="Times New Roman" pitchFamily="18" charset="0"/>
                          <a:ea typeface="+mn-ea"/>
                          <a:cs typeface="Times New Roman" pitchFamily="18" charset="0"/>
                        </a:rPr>
                        <a:t>ə</a:t>
                      </a:r>
                      <a:r>
                        <a:rPr lang="kk-KZ" sz="1200" kern="1200" baseline="0" dirty="0">
                          <a:solidFill>
                            <a:schemeClr val="dk1"/>
                          </a:solidFill>
                          <a:latin typeface="Times New Roman" pitchFamily="18" charset="0"/>
                          <a:ea typeface="+mn-ea"/>
                          <a:cs typeface="Times New Roman" pitchFamily="18" charset="0"/>
                        </a:rPr>
                        <a:t>сіпорын имиджі</a:t>
                      </a:r>
                      <a:endParaRPr lang="es-ES" sz="1200" dirty="0">
                        <a:latin typeface="Times New Roman" pitchFamily="18" charset="0"/>
                        <a:cs typeface="Times New Roman" pitchFamily="18" charset="0"/>
                      </a:endParaRPr>
                    </a:p>
                  </a:txBody>
                  <a:tcPr marL="73236" marR="73236"/>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49</TotalTime>
  <Words>1546</Words>
  <Application>Microsoft Office PowerPoint</Application>
  <PresentationFormat>Экран (4:3)</PresentationFormat>
  <Paragraphs>89</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Century Gothic</vt:lpstr>
      <vt:lpstr>Tahoma</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 Стандарттың жаңа нұсқасында (ИСО 9000:2000) кәсіпорынның сапаны басқару жүйесінің талаптары түрінде сапа менеджментінің сегіз негізгі принциптері қабылданған.   </vt:lpstr>
      <vt:lpstr>Презентация PowerPoint</vt:lpstr>
      <vt:lpstr>Демингтің 14 принципі </vt:lpstr>
      <vt:lpstr>Презентация PowerPoint</vt:lpstr>
      <vt:lpstr>Презентация PowerPoint</vt:lpstr>
      <vt:lpstr>Өнім сапасына əсер ететін факторлар</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Damira</dc:creator>
  <cp:lastModifiedBy>User</cp:lastModifiedBy>
  <cp:revision>14</cp:revision>
  <dcterms:created xsi:type="dcterms:W3CDTF">2016-09-14T13:38:38Z</dcterms:created>
  <dcterms:modified xsi:type="dcterms:W3CDTF">2021-09-01T15:25:05Z</dcterms:modified>
</cp:coreProperties>
</file>